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  <p:embeddedFont>
      <p:font typeface="DM Sans"/>
      <p:regular r:id="rId25"/>
      <p:bold r:id="rId26"/>
      <p:italic r:id="rId27"/>
      <p:boldItalic r:id="rId28"/>
    </p:embeddedFont>
    <p:embeddedFont>
      <p:font typeface="DM Serif Display"/>
      <p:regular r:id="rId29"/>
      <p: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BB8EDDA-51EC-469D-A15D-7A47E2C760DB}">
  <a:tblStyle styleId="{9BB8EDDA-51EC-469D-A15D-7A47E2C760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EBFA3A0-BAA3-4262-BA93-55FDACBD5B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DMSans-bold.fntdata"/><Relationship Id="rId25" Type="http://schemas.openxmlformats.org/officeDocument/2006/relationships/font" Target="fonts/DMSans-regular.fntdata"/><Relationship Id="rId28" Type="http://schemas.openxmlformats.org/officeDocument/2006/relationships/font" Target="fonts/DMSans-boldItalic.fntdata"/><Relationship Id="rId27" Type="http://schemas.openxmlformats.org/officeDocument/2006/relationships/font" Target="fonts/DM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DMSerifDispl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DMSerifDisplay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768016a92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768016a92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c53f8911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9c53f8911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9c53f8911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9c53f8911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c53f8911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c53f8911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9c53f8911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9c53f8911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44c0c1fca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44c0c1fca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68016a92f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768016a92f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431007ba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431007ba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4dda1946d_6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4dda1946d_6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84d99d1a7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84d99d1a7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c53f8911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9c53f8911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9c53f8911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9c53f8911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c53f8911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9c53f8911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9c53f8911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9c53f8911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9c53f8911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9c53f8911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800" y="372538"/>
            <a:ext cx="8791541" cy="4402838"/>
            <a:chOff x="-4800" y="372538"/>
            <a:chExt cx="8791541" cy="4402838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4800" y="372538"/>
              <a:ext cx="8787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941" y="4770963"/>
              <a:ext cx="8785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333275" y="377375"/>
              <a:ext cx="0" cy="439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" name="Google Shape;13;p2"/>
          <p:cNvSpPr txBox="1"/>
          <p:nvPr>
            <p:ph type="ctrTitle"/>
          </p:nvPr>
        </p:nvSpPr>
        <p:spPr>
          <a:xfrm>
            <a:off x="713225" y="1248000"/>
            <a:ext cx="3876000" cy="22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0" sz="55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713225" y="3464400"/>
            <a:ext cx="3876000" cy="431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" name="Google Shape;15;p2"/>
          <p:cNvSpPr/>
          <p:nvPr>
            <p:ph idx="2" type="pic"/>
          </p:nvPr>
        </p:nvSpPr>
        <p:spPr>
          <a:xfrm>
            <a:off x="5285675" y="365760"/>
            <a:ext cx="3528900" cy="478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352546" y="372738"/>
            <a:ext cx="8811654" cy="4398000"/>
            <a:chOff x="352546" y="372738"/>
            <a:chExt cx="8811654" cy="4398000"/>
          </a:xfrm>
        </p:grpSpPr>
        <p:cxnSp>
          <p:nvCxnSpPr>
            <p:cNvPr id="67" name="Google Shape;67;p11"/>
            <p:cNvCxnSpPr/>
            <p:nvPr/>
          </p:nvCxnSpPr>
          <p:spPr>
            <a:xfrm rot="10800000">
              <a:off x="356500" y="374904"/>
              <a:ext cx="8807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" name="Google Shape;68;p11"/>
            <p:cNvCxnSpPr/>
            <p:nvPr/>
          </p:nvCxnSpPr>
          <p:spPr>
            <a:xfrm rot="10800000">
              <a:off x="352546" y="4768750"/>
              <a:ext cx="8805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" name="Google Shape;69;p11"/>
            <p:cNvCxnSpPr/>
            <p:nvPr/>
          </p:nvCxnSpPr>
          <p:spPr>
            <a:xfrm>
              <a:off x="8810691" y="372738"/>
              <a:ext cx="0" cy="439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0" name="Google Shape;70;p11"/>
          <p:cNvSpPr txBox="1"/>
          <p:nvPr>
            <p:ph hasCustomPrompt="1" type="title"/>
          </p:nvPr>
        </p:nvSpPr>
        <p:spPr>
          <a:xfrm>
            <a:off x="4444625" y="1679100"/>
            <a:ext cx="3403800" cy="11082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/>
          <p:nvPr>
            <p:ph idx="1" type="subTitle"/>
          </p:nvPr>
        </p:nvSpPr>
        <p:spPr>
          <a:xfrm>
            <a:off x="4444625" y="2787300"/>
            <a:ext cx="34038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2" name="Google Shape;72;p11"/>
          <p:cNvSpPr/>
          <p:nvPr>
            <p:ph idx="2" type="pic"/>
          </p:nvPr>
        </p:nvSpPr>
        <p:spPr>
          <a:xfrm flipH="1">
            <a:off x="333274" y="366800"/>
            <a:ext cx="3528900" cy="478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hasCustomPrompt="1" idx="2" type="title"/>
          </p:nvPr>
        </p:nvSpPr>
        <p:spPr>
          <a:xfrm>
            <a:off x="815225" y="1536008"/>
            <a:ext cx="734700" cy="64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/>
          <p:nvPr>
            <p:ph hasCustomPrompt="1" idx="3" type="title"/>
          </p:nvPr>
        </p:nvSpPr>
        <p:spPr>
          <a:xfrm>
            <a:off x="815225" y="2946541"/>
            <a:ext cx="734700" cy="64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/>
          <p:nvPr>
            <p:ph hasCustomPrompt="1" idx="4" type="title"/>
          </p:nvPr>
        </p:nvSpPr>
        <p:spPr>
          <a:xfrm>
            <a:off x="3514500" y="1536008"/>
            <a:ext cx="734700" cy="64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/>
          <p:nvPr>
            <p:ph hasCustomPrompt="1" idx="5" type="title"/>
          </p:nvPr>
        </p:nvSpPr>
        <p:spPr>
          <a:xfrm>
            <a:off x="3514500" y="2946541"/>
            <a:ext cx="734700" cy="64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/>
          <p:nvPr>
            <p:ph hasCustomPrompt="1" idx="6" type="title"/>
          </p:nvPr>
        </p:nvSpPr>
        <p:spPr>
          <a:xfrm>
            <a:off x="6213775" y="1536008"/>
            <a:ext cx="734700" cy="64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/>
          <p:nvPr>
            <p:ph hasCustomPrompt="1" idx="7" type="title"/>
          </p:nvPr>
        </p:nvSpPr>
        <p:spPr>
          <a:xfrm>
            <a:off x="6213775" y="2946541"/>
            <a:ext cx="734700" cy="64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/>
          <p:nvPr>
            <p:ph idx="1" type="subTitle"/>
          </p:nvPr>
        </p:nvSpPr>
        <p:spPr>
          <a:xfrm>
            <a:off x="719975" y="2182500"/>
            <a:ext cx="23055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8" type="subTitle"/>
          </p:nvPr>
        </p:nvSpPr>
        <p:spPr>
          <a:xfrm>
            <a:off x="3419250" y="2182500"/>
            <a:ext cx="23055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9" type="subTitle"/>
          </p:nvPr>
        </p:nvSpPr>
        <p:spPr>
          <a:xfrm>
            <a:off x="6118525" y="2182500"/>
            <a:ext cx="23055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3" type="subTitle"/>
          </p:nvPr>
        </p:nvSpPr>
        <p:spPr>
          <a:xfrm>
            <a:off x="719975" y="3593050"/>
            <a:ext cx="23055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4" type="subTitle"/>
          </p:nvPr>
        </p:nvSpPr>
        <p:spPr>
          <a:xfrm>
            <a:off x="3419250" y="3593050"/>
            <a:ext cx="23055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5" type="subTitle"/>
          </p:nvPr>
        </p:nvSpPr>
        <p:spPr>
          <a:xfrm>
            <a:off x="6118525" y="3593050"/>
            <a:ext cx="23055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88" name="Google Shape;88;p13"/>
          <p:cNvGrpSpPr/>
          <p:nvPr/>
        </p:nvGrpSpPr>
        <p:grpSpPr>
          <a:xfrm>
            <a:off x="-17547" y="372538"/>
            <a:ext cx="9179094" cy="4398425"/>
            <a:chOff x="-17547" y="372538"/>
            <a:chExt cx="9179094" cy="4398425"/>
          </a:xfrm>
        </p:grpSpPr>
        <p:cxnSp>
          <p:nvCxnSpPr>
            <p:cNvPr id="89" name="Google Shape;89;p13"/>
            <p:cNvCxnSpPr/>
            <p:nvPr/>
          </p:nvCxnSpPr>
          <p:spPr>
            <a:xfrm>
              <a:off x="-17547" y="372538"/>
              <a:ext cx="9174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0" name="Google Shape;90;p13"/>
            <p:cNvCxnSpPr/>
            <p:nvPr/>
          </p:nvCxnSpPr>
          <p:spPr>
            <a:xfrm>
              <a:off x="-11553" y="4770963"/>
              <a:ext cx="9173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2376" y="445319"/>
            <a:ext cx="7708500" cy="576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93" name="Google Shape;93;p14"/>
          <p:cNvGrpSpPr/>
          <p:nvPr/>
        </p:nvGrpSpPr>
        <p:grpSpPr>
          <a:xfrm>
            <a:off x="329313" y="-30000"/>
            <a:ext cx="8489338" cy="5203500"/>
            <a:chOff x="329313" y="-30000"/>
            <a:chExt cx="8489338" cy="5203500"/>
          </a:xfrm>
        </p:grpSpPr>
        <p:cxnSp>
          <p:nvCxnSpPr>
            <p:cNvPr id="94" name="Google Shape;94;p14"/>
            <p:cNvCxnSpPr/>
            <p:nvPr/>
          </p:nvCxnSpPr>
          <p:spPr>
            <a:xfrm rot="5400000">
              <a:off x="-2272437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" name="Google Shape;95;p14"/>
            <p:cNvCxnSpPr/>
            <p:nvPr/>
          </p:nvCxnSpPr>
          <p:spPr>
            <a:xfrm rot="5400000">
              <a:off x="6216900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1701776" y="445325"/>
            <a:ext cx="1919100" cy="576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98" name="Google Shape;98;p15"/>
          <p:cNvGrpSpPr/>
          <p:nvPr/>
        </p:nvGrpSpPr>
        <p:grpSpPr>
          <a:xfrm>
            <a:off x="329313" y="-30000"/>
            <a:ext cx="8489338" cy="5203500"/>
            <a:chOff x="329313" y="-30000"/>
            <a:chExt cx="8489338" cy="5203500"/>
          </a:xfrm>
        </p:grpSpPr>
        <p:cxnSp>
          <p:nvCxnSpPr>
            <p:cNvPr id="99" name="Google Shape;99;p15"/>
            <p:cNvCxnSpPr/>
            <p:nvPr/>
          </p:nvCxnSpPr>
          <p:spPr>
            <a:xfrm rot="5400000">
              <a:off x="-2272437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" name="Google Shape;100;p15"/>
            <p:cNvCxnSpPr/>
            <p:nvPr/>
          </p:nvCxnSpPr>
          <p:spPr>
            <a:xfrm rot="5400000">
              <a:off x="6216900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16"/>
          <p:cNvCxnSpPr/>
          <p:nvPr/>
        </p:nvCxnSpPr>
        <p:spPr>
          <a:xfrm>
            <a:off x="-13975" y="4770975"/>
            <a:ext cx="8800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" name="Google Shape;103;p16"/>
          <p:cNvSpPr txBox="1"/>
          <p:nvPr>
            <p:ph type="title"/>
          </p:nvPr>
        </p:nvSpPr>
        <p:spPr>
          <a:xfrm>
            <a:off x="713225" y="2799113"/>
            <a:ext cx="3861900" cy="6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" type="subTitle"/>
          </p:nvPr>
        </p:nvSpPr>
        <p:spPr>
          <a:xfrm>
            <a:off x="713225" y="3528200"/>
            <a:ext cx="38619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05" name="Google Shape;105;p16"/>
          <p:cNvSpPr/>
          <p:nvPr>
            <p:ph idx="2" type="pic"/>
          </p:nvPr>
        </p:nvSpPr>
        <p:spPr>
          <a:xfrm>
            <a:off x="329325" y="365760"/>
            <a:ext cx="4956600" cy="23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6"/>
          <p:cNvSpPr/>
          <p:nvPr>
            <p:ph idx="3" type="pic"/>
          </p:nvPr>
        </p:nvSpPr>
        <p:spPr>
          <a:xfrm>
            <a:off x="5285675" y="365760"/>
            <a:ext cx="3528900" cy="478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0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p17"/>
          <p:cNvCxnSpPr/>
          <p:nvPr/>
        </p:nvCxnSpPr>
        <p:spPr>
          <a:xfrm>
            <a:off x="356400" y="372538"/>
            <a:ext cx="8812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" name="Google Shape;109;p17"/>
          <p:cNvSpPr txBox="1"/>
          <p:nvPr>
            <p:ph type="title"/>
          </p:nvPr>
        </p:nvSpPr>
        <p:spPr>
          <a:xfrm>
            <a:off x="4110975" y="448050"/>
            <a:ext cx="40767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" type="subTitle"/>
          </p:nvPr>
        </p:nvSpPr>
        <p:spPr>
          <a:xfrm>
            <a:off x="4110972" y="1675890"/>
            <a:ext cx="40767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11" name="Google Shape;111;p17"/>
          <p:cNvSpPr/>
          <p:nvPr>
            <p:ph idx="2" type="pic"/>
          </p:nvPr>
        </p:nvSpPr>
        <p:spPr>
          <a:xfrm>
            <a:off x="3862175" y="2786075"/>
            <a:ext cx="4948500" cy="23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7"/>
          <p:cNvSpPr/>
          <p:nvPr>
            <p:ph idx="3" type="pic"/>
          </p:nvPr>
        </p:nvSpPr>
        <p:spPr>
          <a:xfrm flipH="1">
            <a:off x="333274" y="366800"/>
            <a:ext cx="3528900" cy="478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0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713250" y="445025"/>
            <a:ext cx="463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713250" y="1281538"/>
            <a:ext cx="77175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116" name="Google Shape;116;p18"/>
          <p:cNvGrpSpPr/>
          <p:nvPr/>
        </p:nvGrpSpPr>
        <p:grpSpPr>
          <a:xfrm>
            <a:off x="329313" y="-30000"/>
            <a:ext cx="8489338" cy="5203500"/>
            <a:chOff x="329313" y="-30000"/>
            <a:chExt cx="8489338" cy="5203500"/>
          </a:xfrm>
        </p:grpSpPr>
        <p:cxnSp>
          <p:nvCxnSpPr>
            <p:cNvPr id="117" name="Google Shape;117;p18"/>
            <p:cNvCxnSpPr/>
            <p:nvPr/>
          </p:nvCxnSpPr>
          <p:spPr>
            <a:xfrm rot="5400000">
              <a:off x="-2272437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" name="Google Shape;118;p18"/>
            <p:cNvCxnSpPr/>
            <p:nvPr/>
          </p:nvCxnSpPr>
          <p:spPr>
            <a:xfrm rot="5400000">
              <a:off x="6216900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0_1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713250" y="445025"/>
            <a:ext cx="463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713250" y="1234451"/>
            <a:ext cx="77175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DM Sans SemiBold"/>
              <a:buChar char="●"/>
              <a:defRPr/>
            </a:lvl1pPr>
            <a:lvl2pPr indent="-29845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DM Sans SemiBold"/>
              <a:buChar char="○"/>
              <a:defRPr/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■"/>
              <a:defRPr/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●"/>
              <a:defRPr/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○"/>
              <a:defRPr/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■"/>
              <a:defRPr/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●"/>
              <a:defRPr/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○"/>
              <a:defRPr/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■"/>
              <a:defRPr/>
            </a:lvl9pPr>
          </a:lstStyle>
          <a:p/>
        </p:txBody>
      </p:sp>
      <p:grpSp>
        <p:nvGrpSpPr>
          <p:cNvPr id="122" name="Google Shape;122;p19"/>
          <p:cNvGrpSpPr/>
          <p:nvPr/>
        </p:nvGrpSpPr>
        <p:grpSpPr>
          <a:xfrm>
            <a:off x="-17547" y="372550"/>
            <a:ext cx="9179094" cy="4398425"/>
            <a:chOff x="-17547" y="372550"/>
            <a:chExt cx="9179094" cy="4398425"/>
          </a:xfrm>
        </p:grpSpPr>
        <p:cxnSp>
          <p:nvCxnSpPr>
            <p:cNvPr id="123" name="Google Shape;123;p19"/>
            <p:cNvCxnSpPr/>
            <p:nvPr/>
          </p:nvCxnSpPr>
          <p:spPr>
            <a:xfrm>
              <a:off x="-17547" y="372550"/>
              <a:ext cx="9174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" name="Google Shape;124;p19"/>
            <p:cNvCxnSpPr/>
            <p:nvPr/>
          </p:nvCxnSpPr>
          <p:spPr>
            <a:xfrm>
              <a:off x="-11553" y="4770975"/>
              <a:ext cx="9173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0_1_1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713250" y="445025"/>
            <a:ext cx="463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713250" y="1234450"/>
            <a:ext cx="7717500" cy="28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DM Sans SemiBold"/>
              <a:buChar char="●"/>
              <a:defRPr/>
            </a:lvl1pPr>
            <a:lvl2pPr indent="-29845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DM Sans SemiBold"/>
              <a:buChar char="○"/>
              <a:defRPr/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■"/>
              <a:defRPr/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●"/>
              <a:defRPr/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○"/>
              <a:defRPr/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■"/>
              <a:defRPr/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●"/>
              <a:defRPr/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○"/>
              <a:defRPr/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 SemiBold"/>
              <a:buChar char="■"/>
              <a:defRPr/>
            </a:lvl9pPr>
          </a:lstStyle>
          <a:p/>
        </p:txBody>
      </p:sp>
      <p:grpSp>
        <p:nvGrpSpPr>
          <p:cNvPr id="128" name="Google Shape;128;p20"/>
          <p:cNvGrpSpPr/>
          <p:nvPr/>
        </p:nvGrpSpPr>
        <p:grpSpPr>
          <a:xfrm>
            <a:off x="329313" y="-30000"/>
            <a:ext cx="8489338" cy="5203500"/>
            <a:chOff x="329313" y="-30000"/>
            <a:chExt cx="8489338" cy="5203500"/>
          </a:xfrm>
        </p:grpSpPr>
        <p:cxnSp>
          <p:nvCxnSpPr>
            <p:cNvPr id="129" name="Google Shape;129;p20"/>
            <p:cNvCxnSpPr/>
            <p:nvPr/>
          </p:nvCxnSpPr>
          <p:spPr>
            <a:xfrm rot="5400000">
              <a:off x="-2272437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" name="Google Shape;130;p20"/>
            <p:cNvCxnSpPr/>
            <p:nvPr/>
          </p:nvCxnSpPr>
          <p:spPr>
            <a:xfrm rot="5400000">
              <a:off x="6216900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-4800" y="372538"/>
            <a:ext cx="8791541" cy="4402838"/>
            <a:chOff x="-4800" y="372538"/>
            <a:chExt cx="8791541" cy="4402838"/>
          </a:xfrm>
        </p:grpSpPr>
        <p:cxnSp>
          <p:nvCxnSpPr>
            <p:cNvPr id="18" name="Google Shape;18;p3"/>
            <p:cNvCxnSpPr/>
            <p:nvPr/>
          </p:nvCxnSpPr>
          <p:spPr>
            <a:xfrm>
              <a:off x="-4800" y="372538"/>
              <a:ext cx="8787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" name="Google Shape;19;p3"/>
            <p:cNvCxnSpPr/>
            <p:nvPr/>
          </p:nvCxnSpPr>
          <p:spPr>
            <a:xfrm>
              <a:off x="941" y="4770963"/>
              <a:ext cx="8785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" name="Google Shape;20;p3"/>
            <p:cNvCxnSpPr/>
            <p:nvPr/>
          </p:nvCxnSpPr>
          <p:spPr>
            <a:xfrm>
              <a:off x="333275" y="377375"/>
              <a:ext cx="0" cy="439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614350" y="2648700"/>
            <a:ext cx="2662800" cy="9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3"/>
          <p:cNvSpPr txBox="1"/>
          <p:nvPr>
            <p:ph hasCustomPrompt="1" idx="2" type="title"/>
          </p:nvPr>
        </p:nvSpPr>
        <p:spPr>
          <a:xfrm>
            <a:off x="713225" y="1540500"/>
            <a:ext cx="1288800" cy="110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>
            <p:ph idx="3" type="pic"/>
          </p:nvPr>
        </p:nvSpPr>
        <p:spPr>
          <a:xfrm flipH="1">
            <a:off x="5285802" y="366800"/>
            <a:ext cx="3528900" cy="478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1" type="subTitle"/>
          </p:nvPr>
        </p:nvSpPr>
        <p:spPr>
          <a:xfrm>
            <a:off x="3423150" y="1496525"/>
            <a:ext cx="500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2" type="subTitle"/>
          </p:nvPr>
        </p:nvSpPr>
        <p:spPr>
          <a:xfrm>
            <a:off x="3423150" y="2441513"/>
            <a:ext cx="500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3" type="subTitle"/>
          </p:nvPr>
        </p:nvSpPr>
        <p:spPr>
          <a:xfrm>
            <a:off x="3423150" y="3386513"/>
            <a:ext cx="500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36" name="Google Shape;136;p21"/>
          <p:cNvSpPr txBox="1"/>
          <p:nvPr>
            <p:ph idx="4" type="subTitle"/>
          </p:nvPr>
        </p:nvSpPr>
        <p:spPr>
          <a:xfrm>
            <a:off x="716550" y="1619675"/>
            <a:ext cx="27066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5" type="subTitle"/>
          </p:nvPr>
        </p:nvSpPr>
        <p:spPr>
          <a:xfrm>
            <a:off x="716554" y="2564663"/>
            <a:ext cx="27066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8" name="Google Shape;138;p21"/>
          <p:cNvSpPr txBox="1"/>
          <p:nvPr>
            <p:ph idx="6" type="subTitle"/>
          </p:nvPr>
        </p:nvSpPr>
        <p:spPr>
          <a:xfrm>
            <a:off x="716550" y="3509663"/>
            <a:ext cx="27045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39" name="Google Shape;139;p21"/>
          <p:cNvGrpSpPr/>
          <p:nvPr/>
        </p:nvGrpSpPr>
        <p:grpSpPr>
          <a:xfrm>
            <a:off x="-17547" y="372550"/>
            <a:ext cx="9179094" cy="4398425"/>
            <a:chOff x="-17547" y="372550"/>
            <a:chExt cx="9179094" cy="4398425"/>
          </a:xfrm>
        </p:grpSpPr>
        <p:cxnSp>
          <p:nvCxnSpPr>
            <p:cNvPr id="140" name="Google Shape;140;p21"/>
            <p:cNvCxnSpPr/>
            <p:nvPr/>
          </p:nvCxnSpPr>
          <p:spPr>
            <a:xfrm>
              <a:off x="-17547" y="372550"/>
              <a:ext cx="9174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1" name="Google Shape;141;p21"/>
            <p:cNvCxnSpPr/>
            <p:nvPr/>
          </p:nvCxnSpPr>
          <p:spPr>
            <a:xfrm>
              <a:off x="-11553" y="4770975"/>
              <a:ext cx="9173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4" name="Google Shape;144;p22"/>
          <p:cNvSpPr txBox="1"/>
          <p:nvPr>
            <p:ph idx="1" type="subTitle"/>
          </p:nvPr>
        </p:nvSpPr>
        <p:spPr>
          <a:xfrm>
            <a:off x="1152409" y="1741546"/>
            <a:ext cx="3295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2" type="subTitle"/>
          </p:nvPr>
        </p:nvSpPr>
        <p:spPr>
          <a:xfrm>
            <a:off x="4695792" y="1741546"/>
            <a:ext cx="3295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3" type="subTitle"/>
          </p:nvPr>
        </p:nvSpPr>
        <p:spPr>
          <a:xfrm>
            <a:off x="1152409" y="3429811"/>
            <a:ext cx="3295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4" type="subTitle"/>
          </p:nvPr>
        </p:nvSpPr>
        <p:spPr>
          <a:xfrm>
            <a:off x="4695792" y="3429811"/>
            <a:ext cx="3291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48" name="Google Shape;148;p22"/>
          <p:cNvSpPr txBox="1"/>
          <p:nvPr>
            <p:ph idx="5" type="subTitle"/>
          </p:nvPr>
        </p:nvSpPr>
        <p:spPr>
          <a:xfrm>
            <a:off x="1152408" y="1248938"/>
            <a:ext cx="3295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149" name="Google Shape;149;p22"/>
          <p:cNvSpPr txBox="1"/>
          <p:nvPr>
            <p:ph idx="6" type="subTitle"/>
          </p:nvPr>
        </p:nvSpPr>
        <p:spPr>
          <a:xfrm>
            <a:off x="1152408" y="2937202"/>
            <a:ext cx="3295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150" name="Google Shape;150;p22"/>
          <p:cNvSpPr txBox="1"/>
          <p:nvPr>
            <p:ph idx="7" type="subTitle"/>
          </p:nvPr>
        </p:nvSpPr>
        <p:spPr>
          <a:xfrm>
            <a:off x="4695761" y="1248938"/>
            <a:ext cx="3295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151" name="Google Shape;151;p22"/>
          <p:cNvSpPr txBox="1"/>
          <p:nvPr>
            <p:ph idx="8" type="subTitle"/>
          </p:nvPr>
        </p:nvSpPr>
        <p:spPr>
          <a:xfrm>
            <a:off x="4695762" y="2937202"/>
            <a:ext cx="32913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grpSp>
        <p:nvGrpSpPr>
          <p:cNvPr id="152" name="Google Shape;152;p22"/>
          <p:cNvGrpSpPr/>
          <p:nvPr/>
        </p:nvGrpSpPr>
        <p:grpSpPr>
          <a:xfrm>
            <a:off x="-17547" y="372550"/>
            <a:ext cx="9179094" cy="4398425"/>
            <a:chOff x="-17547" y="372550"/>
            <a:chExt cx="9179094" cy="4398425"/>
          </a:xfrm>
        </p:grpSpPr>
        <p:cxnSp>
          <p:nvCxnSpPr>
            <p:cNvPr id="153" name="Google Shape;153;p22"/>
            <p:cNvCxnSpPr/>
            <p:nvPr/>
          </p:nvCxnSpPr>
          <p:spPr>
            <a:xfrm>
              <a:off x="-17547" y="372550"/>
              <a:ext cx="9174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" name="Google Shape;154;p22"/>
            <p:cNvCxnSpPr/>
            <p:nvPr/>
          </p:nvCxnSpPr>
          <p:spPr>
            <a:xfrm>
              <a:off x="-11553" y="4770975"/>
              <a:ext cx="9173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7" name="Google Shape;157;p23"/>
          <p:cNvSpPr txBox="1"/>
          <p:nvPr>
            <p:ph idx="1" type="subTitle"/>
          </p:nvPr>
        </p:nvSpPr>
        <p:spPr>
          <a:xfrm>
            <a:off x="713065" y="1808037"/>
            <a:ext cx="2469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58" name="Google Shape;158;p23"/>
          <p:cNvSpPr txBox="1"/>
          <p:nvPr>
            <p:ph idx="2" type="subTitle"/>
          </p:nvPr>
        </p:nvSpPr>
        <p:spPr>
          <a:xfrm>
            <a:off x="3282140" y="1808042"/>
            <a:ext cx="25797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59" name="Google Shape;159;p23"/>
          <p:cNvSpPr txBox="1"/>
          <p:nvPr>
            <p:ph idx="3" type="subTitle"/>
          </p:nvPr>
        </p:nvSpPr>
        <p:spPr>
          <a:xfrm>
            <a:off x="713065" y="3335414"/>
            <a:ext cx="2469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60" name="Google Shape;160;p23"/>
          <p:cNvSpPr txBox="1"/>
          <p:nvPr>
            <p:ph idx="4" type="subTitle"/>
          </p:nvPr>
        </p:nvSpPr>
        <p:spPr>
          <a:xfrm>
            <a:off x="3282140" y="3335414"/>
            <a:ext cx="25797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61" name="Google Shape;161;p23"/>
          <p:cNvSpPr txBox="1"/>
          <p:nvPr>
            <p:ph idx="5" type="subTitle"/>
          </p:nvPr>
        </p:nvSpPr>
        <p:spPr>
          <a:xfrm>
            <a:off x="5961617" y="1808038"/>
            <a:ext cx="2469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62" name="Google Shape;162;p23"/>
          <p:cNvSpPr txBox="1"/>
          <p:nvPr>
            <p:ph idx="6" type="subTitle"/>
          </p:nvPr>
        </p:nvSpPr>
        <p:spPr>
          <a:xfrm>
            <a:off x="5961635" y="3335413"/>
            <a:ext cx="24693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7" type="subTitle"/>
          </p:nvPr>
        </p:nvSpPr>
        <p:spPr>
          <a:xfrm>
            <a:off x="713065" y="1315432"/>
            <a:ext cx="24693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164" name="Google Shape;164;p23"/>
          <p:cNvSpPr txBox="1"/>
          <p:nvPr>
            <p:ph idx="8" type="subTitle"/>
          </p:nvPr>
        </p:nvSpPr>
        <p:spPr>
          <a:xfrm>
            <a:off x="3282141" y="1315432"/>
            <a:ext cx="25773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165" name="Google Shape;165;p23"/>
          <p:cNvSpPr txBox="1"/>
          <p:nvPr>
            <p:ph idx="9" type="subTitle"/>
          </p:nvPr>
        </p:nvSpPr>
        <p:spPr>
          <a:xfrm>
            <a:off x="5961620" y="1315432"/>
            <a:ext cx="24669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166" name="Google Shape;166;p23"/>
          <p:cNvSpPr txBox="1"/>
          <p:nvPr>
            <p:ph idx="13" type="subTitle"/>
          </p:nvPr>
        </p:nvSpPr>
        <p:spPr>
          <a:xfrm>
            <a:off x="713065" y="2842822"/>
            <a:ext cx="24693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167" name="Google Shape;167;p23"/>
          <p:cNvSpPr txBox="1"/>
          <p:nvPr>
            <p:ph idx="14" type="subTitle"/>
          </p:nvPr>
        </p:nvSpPr>
        <p:spPr>
          <a:xfrm>
            <a:off x="3282141" y="2842818"/>
            <a:ext cx="25773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168" name="Google Shape;168;p23"/>
          <p:cNvSpPr txBox="1"/>
          <p:nvPr>
            <p:ph idx="15" type="subTitle"/>
          </p:nvPr>
        </p:nvSpPr>
        <p:spPr>
          <a:xfrm>
            <a:off x="5961620" y="2842812"/>
            <a:ext cx="24693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grpSp>
        <p:nvGrpSpPr>
          <p:cNvPr id="169" name="Google Shape;169;p23"/>
          <p:cNvGrpSpPr/>
          <p:nvPr/>
        </p:nvGrpSpPr>
        <p:grpSpPr>
          <a:xfrm>
            <a:off x="329313" y="-30000"/>
            <a:ext cx="8489338" cy="5203500"/>
            <a:chOff x="329313" y="-30000"/>
            <a:chExt cx="8489338" cy="5203500"/>
          </a:xfrm>
        </p:grpSpPr>
        <p:cxnSp>
          <p:nvCxnSpPr>
            <p:cNvPr id="170" name="Google Shape;170;p23"/>
            <p:cNvCxnSpPr/>
            <p:nvPr/>
          </p:nvCxnSpPr>
          <p:spPr>
            <a:xfrm rot="5400000">
              <a:off x="-2272437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1" name="Google Shape;171;p23"/>
            <p:cNvCxnSpPr/>
            <p:nvPr/>
          </p:nvCxnSpPr>
          <p:spPr>
            <a:xfrm rot="5400000">
              <a:off x="6216900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4"/>
          <p:cNvGrpSpPr/>
          <p:nvPr/>
        </p:nvGrpSpPr>
        <p:grpSpPr>
          <a:xfrm>
            <a:off x="-4800" y="372538"/>
            <a:ext cx="8791541" cy="4402838"/>
            <a:chOff x="-4800" y="372538"/>
            <a:chExt cx="8791541" cy="4402838"/>
          </a:xfrm>
        </p:grpSpPr>
        <p:cxnSp>
          <p:nvCxnSpPr>
            <p:cNvPr id="174" name="Google Shape;174;p24"/>
            <p:cNvCxnSpPr/>
            <p:nvPr/>
          </p:nvCxnSpPr>
          <p:spPr>
            <a:xfrm>
              <a:off x="-4800" y="372538"/>
              <a:ext cx="8787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5" name="Google Shape;175;p24"/>
            <p:cNvCxnSpPr/>
            <p:nvPr/>
          </p:nvCxnSpPr>
          <p:spPr>
            <a:xfrm>
              <a:off x="941" y="4770963"/>
              <a:ext cx="8785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6" name="Google Shape;176;p24"/>
            <p:cNvCxnSpPr/>
            <p:nvPr/>
          </p:nvCxnSpPr>
          <p:spPr>
            <a:xfrm>
              <a:off x="333275" y="377375"/>
              <a:ext cx="0" cy="439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7" name="Google Shape;177;p24"/>
          <p:cNvSpPr txBox="1"/>
          <p:nvPr>
            <p:ph type="title"/>
          </p:nvPr>
        </p:nvSpPr>
        <p:spPr>
          <a:xfrm>
            <a:off x="713259" y="539500"/>
            <a:ext cx="40203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8" name="Google Shape;178;p24"/>
          <p:cNvSpPr txBox="1"/>
          <p:nvPr>
            <p:ph idx="1" type="subTitle"/>
          </p:nvPr>
        </p:nvSpPr>
        <p:spPr>
          <a:xfrm>
            <a:off x="713225" y="1656202"/>
            <a:ext cx="40203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179" name="Google Shape;179;p24"/>
          <p:cNvSpPr/>
          <p:nvPr>
            <p:ph idx="2" type="pic"/>
          </p:nvPr>
        </p:nvSpPr>
        <p:spPr>
          <a:xfrm flipH="1">
            <a:off x="5285675" y="365760"/>
            <a:ext cx="3528900" cy="47811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4"/>
          <p:cNvSpPr txBox="1"/>
          <p:nvPr/>
        </p:nvSpPr>
        <p:spPr>
          <a:xfrm>
            <a:off x="713275" y="3566498"/>
            <a:ext cx="3582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b="1" lang="en" sz="10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b="1" lang="en" sz="10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b="1" lang="en" sz="10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0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5"/>
          <p:cNvGrpSpPr/>
          <p:nvPr/>
        </p:nvGrpSpPr>
        <p:grpSpPr>
          <a:xfrm>
            <a:off x="329313" y="-30000"/>
            <a:ext cx="8489338" cy="5203500"/>
            <a:chOff x="329313" y="-30000"/>
            <a:chExt cx="8489338" cy="5203500"/>
          </a:xfrm>
        </p:grpSpPr>
        <p:cxnSp>
          <p:nvCxnSpPr>
            <p:cNvPr id="183" name="Google Shape;183;p25"/>
            <p:cNvCxnSpPr/>
            <p:nvPr/>
          </p:nvCxnSpPr>
          <p:spPr>
            <a:xfrm rot="5400000">
              <a:off x="-2272437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4" name="Google Shape;184;p25"/>
            <p:cNvCxnSpPr/>
            <p:nvPr/>
          </p:nvCxnSpPr>
          <p:spPr>
            <a:xfrm rot="5400000">
              <a:off x="6216900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6"/>
          <p:cNvGrpSpPr/>
          <p:nvPr/>
        </p:nvGrpSpPr>
        <p:grpSpPr>
          <a:xfrm>
            <a:off x="-17547" y="372550"/>
            <a:ext cx="9179094" cy="4398425"/>
            <a:chOff x="-17547" y="372550"/>
            <a:chExt cx="9179094" cy="4398425"/>
          </a:xfrm>
        </p:grpSpPr>
        <p:cxnSp>
          <p:nvCxnSpPr>
            <p:cNvPr id="187" name="Google Shape;187;p26"/>
            <p:cNvCxnSpPr/>
            <p:nvPr/>
          </p:nvCxnSpPr>
          <p:spPr>
            <a:xfrm>
              <a:off x="-17547" y="372550"/>
              <a:ext cx="9174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8" name="Google Shape;188;p26"/>
            <p:cNvCxnSpPr/>
            <p:nvPr/>
          </p:nvCxnSpPr>
          <p:spPr>
            <a:xfrm>
              <a:off x="-11553" y="4770975"/>
              <a:ext cx="9173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720000" y="1101025"/>
            <a:ext cx="7704000" cy="314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7" name="Google Shape;27;p4"/>
          <p:cNvGrpSpPr/>
          <p:nvPr/>
        </p:nvGrpSpPr>
        <p:grpSpPr>
          <a:xfrm>
            <a:off x="329313" y="-30000"/>
            <a:ext cx="8485375" cy="5203500"/>
            <a:chOff x="329313" y="-30000"/>
            <a:chExt cx="8485375" cy="5203500"/>
          </a:xfrm>
        </p:grpSpPr>
        <p:cxnSp>
          <p:nvCxnSpPr>
            <p:cNvPr id="28" name="Google Shape;28;p4"/>
            <p:cNvCxnSpPr/>
            <p:nvPr/>
          </p:nvCxnSpPr>
          <p:spPr>
            <a:xfrm rot="5400000">
              <a:off x="6212938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" name="Google Shape;29;p4"/>
            <p:cNvCxnSpPr/>
            <p:nvPr/>
          </p:nvCxnSpPr>
          <p:spPr>
            <a:xfrm rot="5400000">
              <a:off x="-2272437" y="2571750"/>
              <a:ext cx="5203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subTitle"/>
          </p:nvPr>
        </p:nvSpPr>
        <p:spPr>
          <a:xfrm>
            <a:off x="4629448" y="2410620"/>
            <a:ext cx="37197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2" type="subTitle"/>
          </p:nvPr>
        </p:nvSpPr>
        <p:spPr>
          <a:xfrm>
            <a:off x="794852" y="2410626"/>
            <a:ext cx="3719700" cy="12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3" type="subTitle"/>
          </p:nvPr>
        </p:nvSpPr>
        <p:spPr>
          <a:xfrm>
            <a:off x="794852" y="1918025"/>
            <a:ext cx="37197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4" type="subTitle"/>
          </p:nvPr>
        </p:nvSpPr>
        <p:spPr>
          <a:xfrm>
            <a:off x="4629448" y="1918025"/>
            <a:ext cx="37197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erif Display"/>
              <a:buNone/>
              <a:defRPr b="1" sz="24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/>
        </p:txBody>
      </p:sp>
      <p:grpSp>
        <p:nvGrpSpPr>
          <p:cNvPr id="36" name="Google Shape;36;p5"/>
          <p:cNvGrpSpPr/>
          <p:nvPr/>
        </p:nvGrpSpPr>
        <p:grpSpPr>
          <a:xfrm>
            <a:off x="-17547" y="372550"/>
            <a:ext cx="9179094" cy="4398425"/>
            <a:chOff x="-17547" y="372550"/>
            <a:chExt cx="9179094" cy="4398425"/>
          </a:xfrm>
        </p:grpSpPr>
        <p:cxnSp>
          <p:nvCxnSpPr>
            <p:cNvPr id="37" name="Google Shape;37;p5"/>
            <p:cNvCxnSpPr/>
            <p:nvPr/>
          </p:nvCxnSpPr>
          <p:spPr>
            <a:xfrm>
              <a:off x="-17547" y="372550"/>
              <a:ext cx="9174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" name="Google Shape;38;p5"/>
            <p:cNvCxnSpPr/>
            <p:nvPr/>
          </p:nvCxnSpPr>
          <p:spPr>
            <a:xfrm>
              <a:off x="-11553" y="4770975"/>
              <a:ext cx="9173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1" name="Google Shape;41;p6"/>
          <p:cNvGrpSpPr/>
          <p:nvPr/>
        </p:nvGrpSpPr>
        <p:grpSpPr>
          <a:xfrm>
            <a:off x="-17547" y="372550"/>
            <a:ext cx="9179094" cy="4398425"/>
            <a:chOff x="-17547" y="372550"/>
            <a:chExt cx="9179094" cy="4398425"/>
          </a:xfrm>
        </p:grpSpPr>
        <p:cxnSp>
          <p:nvCxnSpPr>
            <p:cNvPr id="42" name="Google Shape;42;p6"/>
            <p:cNvCxnSpPr/>
            <p:nvPr/>
          </p:nvCxnSpPr>
          <p:spPr>
            <a:xfrm>
              <a:off x="-17547" y="372550"/>
              <a:ext cx="9174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" name="Google Shape;43;p6"/>
            <p:cNvCxnSpPr/>
            <p:nvPr/>
          </p:nvCxnSpPr>
          <p:spPr>
            <a:xfrm>
              <a:off x="-11553" y="4770975"/>
              <a:ext cx="9173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004050" y="448050"/>
            <a:ext cx="428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subTitle"/>
          </p:nvPr>
        </p:nvSpPr>
        <p:spPr>
          <a:xfrm>
            <a:off x="4004050" y="1511700"/>
            <a:ext cx="4284900" cy="26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Char char="■"/>
              <a:defRPr/>
            </a:lvl9pPr>
          </a:lstStyle>
          <a:p/>
        </p:txBody>
      </p:sp>
      <p:sp>
        <p:nvSpPr>
          <p:cNvPr id="47" name="Google Shape;47;p7"/>
          <p:cNvSpPr/>
          <p:nvPr>
            <p:ph idx="2" type="pic"/>
          </p:nvPr>
        </p:nvSpPr>
        <p:spPr>
          <a:xfrm>
            <a:off x="333275" y="366800"/>
            <a:ext cx="3528900" cy="4781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8" name="Google Shape;48;p7"/>
          <p:cNvCxnSpPr/>
          <p:nvPr/>
        </p:nvCxnSpPr>
        <p:spPr>
          <a:xfrm rot="5400000">
            <a:off x="6216900" y="2571750"/>
            <a:ext cx="520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8"/>
          <p:cNvGrpSpPr/>
          <p:nvPr/>
        </p:nvGrpSpPr>
        <p:grpSpPr>
          <a:xfrm>
            <a:off x="-4800" y="372550"/>
            <a:ext cx="9182997" cy="4402825"/>
            <a:chOff x="-4800" y="372550"/>
            <a:chExt cx="9182997" cy="4402825"/>
          </a:xfrm>
        </p:grpSpPr>
        <p:cxnSp>
          <p:nvCxnSpPr>
            <p:cNvPr id="51" name="Google Shape;51;p8"/>
            <p:cNvCxnSpPr/>
            <p:nvPr/>
          </p:nvCxnSpPr>
          <p:spPr>
            <a:xfrm>
              <a:off x="-4800" y="372550"/>
              <a:ext cx="9178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" name="Google Shape;52;p8"/>
            <p:cNvCxnSpPr/>
            <p:nvPr/>
          </p:nvCxnSpPr>
          <p:spPr>
            <a:xfrm>
              <a:off x="1197" y="4770975"/>
              <a:ext cx="9177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" name="Google Shape;53;p8"/>
            <p:cNvCxnSpPr/>
            <p:nvPr/>
          </p:nvCxnSpPr>
          <p:spPr>
            <a:xfrm>
              <a:off x="333275" y="377375"/>
              <a:ext cx="0" cy="439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4" name="Google Shape;54;p8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>
            <a:off x="-23300" y="372738"/>
            <a:ext cx="9187500" cy="4398000"/>
            <a:chOff x="-23300" y="372738"/>
            <a:chExt cx="9187500" cy="4398000"/>
          </a:xfrm>
        </p:grpSpPr>
        <p:cxnSp>
          <p:nvCxnSpPr>
            <p:cNvPr id="57" name="Google Shape;57;p9"/>
            <p:cNvCxnSpPr/>
            <p:nvPr/>
          </p:nvCxnSpPr>
          <p:spPr>
            <a:xfrm rot="10800000">
              <a:off x="-19100" y="374900"/>
              <a:ext cx="9183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" name="Google Shape;58;p9"/>
            <p:cNvCxnSpPr/>
            <p:nvPr/>
          </p:nvCxnSpPr>
          <p:spPr>
            <a:xfrm rot="10800000">
              <a:off x="-23300" y="4768750"/>
              <a:ext cx="91815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" name="Google Shape;59;p9"/>
            <p:cNvCxnSpPr/>
            <p:nvPr/>
          </p:nvCxnSpPr>
          <p:spPr>
            <a:xfrm>
              <a:off x="8810691" y="372738"/>
              <a:ext cx="0" cy="439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0" name="Google Shape;60;p9"/>
          <p:cNvSpPr txBox="1"/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>
            <p:ph idx="2" type="pic"/>
          </p:nvPr>
        </p:nvSpPr>
        <p:spPr>
          <a:xfrm>
            <a:off x="0" y="-14875"/>
            <a:ext cx="9144000" cy="5158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type="title"/>
          </p:nvPr>
        </p:nvSpPr>
        <p:spPr>
          <a:xfrm>
            <a:off x="713225" y="3495800"/>
            <a:ext cx="6778500" cy="1108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erif Display"/>
              <a:buNone/>
              <a:defRPr sz="3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/>
          <p:nvPr/>
        </p:nvSpPr>
        <p:spPr>
          <a:xfrm>
            <a:off x="5285738" y="359119"/>
            <a:ext cx="3528900" cy="4781100"/>
          </a:xfrm>
          <a:prstGeom prst="rect">
            <a:avLst/>
          </a:prstGeom>
          <a:solidFill>
            <a:srgbClr val="485A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7"/>
          <p:cNvSpPr txBox="1"/>
          <p:nvPr>
            <p:ph type="ctrTitle"/>
          </p:nvPr>
        </p:nvSpPr>
        <p:spPr>
          <a:xfrm>
            <a:off x="713225" y="1248000"/>
            <a:ext cx="3876000" cy="22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 Ranga School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Strategic and Annual Plan</a:t>
            </a:r>
            <a:endParaRPr sz="3800"/>
          </a:p>
        </p:txBody>
      </p:sp>
      <p:sp>
        <p:nvSpPr>
          <p:cNvPr id="195" name="Google Shape;195;p27"/>
          <p:cNvSpPr txBox="1"/>
          <p:nvPr>
            <p:ph idx="1" type="subTitle"/>
          </p:nvPr>
        </p:nvSpPr>
        <p:spPr>
          <a:xfrm>
            <a:off x="713225" y="3464400"/>
            <a:ext cx="3024000" cy="431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2023 - 2025</a:t>
            </a:r>
            <a:endParaRPr/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5285744" y="359125"/>
            <a:ext cx="38911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3500" y="-110525"/>
            <a:ext cx="2689450" cy="16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" name="Google Shape;257;p36"/>
          <p:cNvGraphicFramePr/>
          <p:nvPr/>
        </p:nvGraphicFramePr>
        <p:xfrm>
          <a:off x="44950" y="50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{AEBFA3A0-BAA3-4262-BA93-55FDACBD5B08}</a:tableStyleId>
              </a:tblPr>
              <a:tblGrid>
                <a:gridCol w="2250650"/>
                <a:gridCol w="920725"/>
                <a:gridCol w="886625"/>
                <a:gridCol w="1074175"/>
                <a:gridCol w="1790300"/>
                <a:gridCol w="2131325"/>
              </a:tblGrid>
              <a:tr h="68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Continue to provide a range of sporting experiences both competitively and to promote enjoyment and participation of students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TIC Sport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$2500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Release days for TIC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Student voice from HAL survey has been taken into consideration, more activities students suggested are available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8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Emphasise importance of ‘The Arts’ at Te Ranga School by creating performance groups/clubs that can be opted into at break times (choir, drama, music etc.)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$$$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Teacher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3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Teachers have run a club e.g. choir, drama, music etc. Scaling up of arts quest - completed at orchard church.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52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Create and resource a music and performing arts room - gain funding for this through grant applications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DP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to complete grant apps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3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“Old Rata’ is resourced with music equipment and instruments.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48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Utilise the professional development funds from the MOE to upskill current teacher aids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Support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MOE funds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TA’s have completed several programmes - writing emphasis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8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School library moved to school grounds, updated books, and new shelving. Children can run lunchtime clubs in the library.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Librarian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Student Council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FOTR money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Library is regularly utilised, the student council are running a book club/chess club/board games club etc.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52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Solidify what is “Te Rangatanga” - our local curriculum.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 ‘prospectus’ type booklet is created, demonstrating what is unique to Te Ranga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8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Outside educators to come and teach bush classroom lessons - for students and professional development of teachers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TIC Bush classroom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$5000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Outside educators have come in several times per term to teach lessons, teacher are reflective on this in PGC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8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Create a resource bank of lessons for the bush classroom which are levelled appropriately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TIC Bush classroom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Teacher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TIC bush classroom has pre-made lessons plans with appropriate resources which can be picked up and taught from.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Google Shape;262;p37"/>
          <p:cNvGraphicFramePr/>
          <p:nvPr/>
        </p:nvGraphicFramePr>
        <p:xfrm>
          <a:off x="41825" y="53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{AEBFA3A0-BAA3-4262-BA93-55FDACBD5B08}</a:tableStyleId>
              </a:tblPr>
              <a:tblGrid>
                <a:gridCol w="2250575"/>
                <a:gridCol w="920700"/>
                <a:gridCol w="886575"/>
                <a:gridCol w="1202000"/>
                <a:gridCol w="1662350"/>
                <a:gridCol w="2131225"/>
              </a:tblGrid>
              <a:tr h="571225">
                <a:tc grid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 u="sng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Collaboration/Mahi Tahi</a:t>
                      </a:r>
                      <a:endParaRPr b="1" sz="1000" u="sng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Foster genuine connections between our school and community to ensure the holistic success and development of our students</a:t>
                      </a:r>
                      <a:endParaRPr b="1" sz="10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rgbClr val="2E373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1106725"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NELPS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1 - Learners at the centre 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2 - Barrier free access 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3 - Quality teaching and leadership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4 - Future of learning and work 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52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Action to be taken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 is responsible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Resourcing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Timeframe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Evidence of success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Annual report &amp; Variance statement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</a:tr>
              <a:tr h="892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Create school/home community connections by inviting parents to school more regularly to be involved in day to day activities such as bush classroom, technology, gardening etc.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 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TBC per event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Parents are coming up to run clubs such as gardening clubs, coaching touch etc. High community engagement at school events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92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Plant school gardens, and establish this as a ‘community’ project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 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Community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$500 for gardening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Vege gardens planted , established and maintained.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74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Hold CAKE night early in the year and provide community consultation on the schools ‘Health Statement’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DP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 new health statement is constructed and uploaded to SchoolDocs in line with parental feedback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92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Provide workshops for parents in different learning areas of the school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Teacher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Each teacher has held a workshop in an area of responsibility for parents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263" name="Google Shape;263;p37"/>
          <p:cNvPicPr preferRelativeResize="0"/>
          <p:nvPr/>
        </p:nvPicPr>
        <p:blipFill rotWithShape="1">
          <a:blip r:embed="rId3">
            <a:alphaModFix amt="36000"/>
          </a:blip>
          <a:srcRect b="68244" l="0" r="0" t="0"/>
          <a:stretch/>
        </p:blipFill>
        <p:spPr>
          <a:xfrm>
            <a:off x="41825" y="624650"/>
            <a:ext cx="9053424" cy="11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" name="Google Shape;268;p38"/>
          <p:cNvGraphicFramePr/>
          <p:nvPr/>
        </p:nvGraphicFramePr>
        <p:xfrm>
          <a:off x="58650" y="6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{AEBFA3A0-BAA3-4262-BA93-55FDACBD5B08}</a:tableStyleId>
              </a:tblPr>
              <a:tblGrid>
                <a:gridCol w="2248475"/>
                <a:gridCol w="919825"/>
                <a:gridCol w="885750"/>
                <a:gridCol w="1200900"/>
                <a:gridCol w="1660825"/>
                <a:gridCol w="2129250"/>
              </a:tblGrid>
              <a:tr h="50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Create a schoolwide consistent approach to homework - same expectations for all classes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 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Call back day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 to school starting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Expectations on teachers and students are fulfilled and regularly checked in on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3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Implement the William Pike Challenge into Kahikatea Class for students to grow in high school preparedness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Hawk Academy Teacher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$1500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TIC release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Students have completed 5 EOTC activities, 20 hours community service, and 20 hours passion project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3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Engage with Te Puke High School regularly for opportunities for Kahikatea students to visit the school and ensure a smooth transition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Hawk Academy Teacher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Continuous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Year 8 students have visited the high school 2-3 times throughout the year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3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Grow staff knowledge in wellbeing programmes so that these become a whole school approach and part of teaching and learning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HAL Leaders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Sport Coordinator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Staff meeting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HAL leaders have run a staff meeting on Hauora and what initiatives we have/could implement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Health and PE programmes are supported by the HAL initiative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HAL Leaders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Sport Coordinator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Continued support from Sport BOP through HAL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Apply to Tu Manawa Active funding for the William Pike Challenge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TIC Sport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HAL leaders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Grant Money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Money for EOTC activities through Tu Manawa obtained 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Accruing support from Health Active Learning Community Connectors for community collaboration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HAL Leaders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Sport Coordinator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HAL leaders have assisted in our community initiatives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Professional development provided in Hauora and PE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HAL Leaders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Sport Coordinator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Staff meeting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Has been provided by HAL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3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Continue with the cohort entry scheme and transition programme for New Entrants. NE teacher to visit preschools once per term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New Entrant Teacher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Transport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Resources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Continuous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 teacher has visited local preschools at pickup time and liaised with parents each term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3" name="Google Shape;273;p39"/>
          <p:cNvGraphicFramePr/>
          <p:nvPr/>
        </p:nvGraphicFramePr>
        <p:xfrm>
          <a:off x="50225" y="6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{AEBFA3A0-BAA3-4262-BA93-55FDACBD5B08}</a:tableStyleId>
              </a:tblPr>
              <a:tblGrid>
                <a:gridCol w="2243575"/>
                <a:gridCol w="917850"/>
                <a:gridCol w="883825"/>
                <a:gridCol w="1198275"/>
                <a:gridCol w="1657175"/>
                <a:gridCol w="2124600"/>
              </a:tblGrid>
              <a:tr h="502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Hold a whanau hui at least once per year in town to gain perspective and insight on their wants and wishes for their students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$150 for kai + Venue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Meeting in town with kai has been conducted, parental voice recorded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101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Engage with Kahui Koeke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 Invite up to school for an initial contact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2. liaise with representatives from Marae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3. Find out what the school can do for them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4. Invite up to school for relevant events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and Kahui Ako Rep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 Budget for kai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2. Marae visits - camp budget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Engagement with Koeke and Marae trip by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School Events - ongoing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School has fostered open communication with Koeke who comes to school for events.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School is actively engaging with Koeke to find out what we can do to support iwi.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2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Collaborate with the MAC to create progressions for Te Reo at Te Ranga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Kahui Ako WST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MAC bookings with Drew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Drew has worked with us to create Te Reo progressions that are being actively used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29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Empower and resource  students to confidently welcome on guests with mihi whakatau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Teachers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Willow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Kahui Ako WST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 with Willow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Whakatau are conducted each term for new students/staff and special guests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2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and Bush Classroom lead are to engage with the Paraiti Group each month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TIC Bush Classroom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Meeting room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Continuous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Paraiti group meeting regularly attended, actions are met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75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Bring back the ‘Possum and Pest Hunt’ for 2024 with an ‘environmentally friendly’ theme, where we can educate the community and foster collaboration and engagement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FOTR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Community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FOTR meetings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$$$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3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Possum and Pest Hunt held in 2024, monetary value gained as well as a positive connection between school - iwi and community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375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Hold a parent evening on digital safety - “our kids online” programme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Purchase of programme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Parent evening held using ‘our kids online’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726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Run a day trip/overnight stay at school for other small rural schools year 8’s at Te Ranga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Hawk Academy Teacher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Planning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$500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Rural schools collaborate at the beginning of the year for an overnight camp where they can get to know each other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type="title"/>
          </p:nvPr>
        </p:nvSpPr>
        <p:spPr>
          <a:xfrm>
            <a:off x="628975" y="445025"/>
            <a:ext cx="463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MOE Attendance Targets </a:t>
            </a:r>
            <a:endParaRPr/>
          </a:p>
        </p:txBody>
      </p:sp>
      <p:graphicFrame>
        <p:nvGraphicFramePr>
          <p:cNvPr id="279" name="Google Shape;279;p40"/>
          <p:cNvGraphicFramePr/>
          <p:nvPr/>
        </p:nvGraphicFramePr>
        <p:xfrm>
          <a:off x="514150" y="107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{9BB8EDDA-51EC-469D-A15D-7A47E2C760DB}</a:tableStyleId>
              </a:tblPr>
              <a:tblGrid>
                <a:gridCol w="3377575"/>
                <a:gridCol w="1579375"/>
                <a:gridCol w="1579375"/>
                <a:gridCol w="1579375"/>
              </a:tblGrid>
              <a:tr h="39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Measure </a:t>
                      </a:r>
                      <a:endParaRPr b="1" sz="15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2E37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2023 Actual</a:t>
                      </a:r>
                      <a:endParaRPr b="1" sz="15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2E37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2024 MOE Target </a:t>
                      </a:r>
                      <a:endParaRPr b="1" sz="15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2E37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2026 MOE Target</a:t>
                      </a:r>
                      <a:endParaRPr b="1" sz="15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solidFill>
                      <a:srgbClr val="2E3731"/>
                    </a:solidFill>
                  </a:tcPr>
                </a:tc>
              </a:tr>
              <a:tr h="906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Percentage of akōnga attending school regularly (attending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more than 90%, an average of 9 days a fortnight)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70%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70% 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75%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106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Percentage of akōnga who are moderately absent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(attending more than 70% up to 80%, missing two to three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days a fortnight)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4%</a:t>
                      </a:r>
                      <a:endParaRPr b="1"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6% 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4%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  <a:tr h="906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Percentage of akōnga who are chronically absent (attending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70% or less, missing three or more days a fortnight)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3%</a:t>
                      </a:r>
                      <a:endParaRPr b="1"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5% 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3%</a:t>
                      </a:r>
                      <a:endParaRPr sz="12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1"/>
          <p:cNvPicPr preferRelativeResize="0"/>
          <p:nvPr/>
        </p:nvPicPr>
        <p:blipFill rotWithShape="1">
          <a:blip r:embed="rId3">
            <a:alphaModFix amt="35000"/>
          </a:blip>
          <a:srcRect b="61312" l="0" r="823" t="0"/>
          <a:stretch/>
        </p:blipFill>
        <p:spPr>
          <a:xfrm>
            <a:off x="-17050" y="178575"/>
            <a:ext cx="9178100" cy="1378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85" name="Google Shape;285;p41"/>
          <p:cNvSpPr txBox="1"/>
          <p:nvPr>
            <p:ph type="title"/>
          </p:nvPr>
        </p:nvSpPr>
        <p:spPr>
          <a:xfrm>
            <a:off x="713250" y="918000"/>
            <a:ext cx="463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Academic Targets </a:t>
            </a:r>
            <a:endParaRPr sz="4000"/>
          </a:p>
        </p:txBody>
      </p:sp>
      <p:graphicFrame>
        <p:nvGraphicFramePr>
          <p:cNvPr id="286" name="Google Shape;286;p41"/>
          <p:cNvGraphicFramePr/>
          <p:nvPr/>
        </p:nvGraphicFramePr>
        <p:xfrm>
          <a:off x="713250" y="2338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{9BB8EDDA-51EC-469D-A15D-7A47E2C760DB}</a:tableStyleId>
              </a:tblPr>
              <a:tblGrid>
                <a:gridCol w="7239000"/>
              </a:tblGrid>
              <a:tr h="410125"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M Sans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Whole school achievement in Reading 80% or higher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0125"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M Sans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Whole school achievement in Writing 80% or higher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0125"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M Sans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Whole school achievement in Maths 80% or higher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0125"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M Sans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Increase % of boys achievement in writing by 5%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0125"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DM Sans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Raise Year 2 Achievement in reading by 20%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8"/>
          <p:cNvPicPr preferRelativeResize="0"/>
          <p:nvPr/>
        </p:nvPicPr>
        <p:blipFill rotWithShape="1">
          <a:blip r:embed="rId3">
            <a:alphaModFix amt="35000"/>
          </a:blip>
          <a:srcRect b="40982" l="0" r="823" t="0"/>
          <a:stretch/>
        </p:blipFill>
        <p:spPr>
          <a:xfrm>
            <a:off x="-17038" y="178575"/>
            <a:ext cx="9178088" cy="21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8"/>
          <p:cNvSpPr txBox="1"/>
          <p:nvPr>
            <p:ph type="title"/>
          </p:nvPr>
        </p:nvSpPr>
        <p:spPr>
          <a:xfrm>
            <a:off x="599950" y="10228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Contents </a:t>
            </a:r>
            <a:endParaRPr sz="4000"/>
          </a:p>
        </p:txBody>
      </p:sp>
      <p:graphicFrame>
        <p:nvGraphicFramePr>
          <p:cNvPr id="204" name="Google Shape;204;p28"/>
          <p:cNvGraphicFramePr/>
          <p:nvPr/>
        </p:nvGraphicFramePr>
        <p:xfrm>
          <a:off x="639425" y="264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{9BB8EDDA-51EC-469D-A15D-7A47E2C760DB}</a:tableStyleId>
              </a:tblPr>
              <a:tblGrid>
                <a:gridCol w="2503400"/>
                <a:gridCol w="5200600"/>
              </a:tblGrid>
              <a:tr h="36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Introduction</a:t>
                      </a:r>
                      <a:r>
                        <a:rPr lang="en" sz="1300" u="sng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 </a:t>
                      </a:r>
                      <a:endParaRPr sz="1300" u="sng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About us, mission, vision, &amp; values </a:t>
                      </a:r>
                      <a:endParaRPr sz="13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Strategic Vision Page</a:t>
                      </a:r>
                      <a:endParaRPr sz="1300" u="sng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Strategic Plan: 2024 - 2025 Plan on a page</a:t>
                      </a:r>
                      <a:endParaRPr sz="13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Annual Plan</a:t>
                      </a:r>
                      <a:endParaRPr sz="1300" u="sng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 Ranga School Annual Plan 2023</a:t>
                      </a:r>
                      <a:endParaRPr sz="13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Targets</a:t>
                      </a:r>
                      <a:endParaRPr sz="1300" u="sng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Academic and Attendance Targets </a:t>
                      </a:r>
                      <a:endParaRPr sz="13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4004050" y="448050"/>
            <a:ext cx="428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About us</a:t>
            </a:r>
            <a:endParaRPr sz="4000"/>
          </a:p>
        </p:txBody>
      </p:sp>
      <p:sp>
        <p:nvSpPr>
          <p:cNvPr id="210" name="Google Shape;210;p29"/>
          <p:cNvSpPr txBox="1"/>
          <p:nvPr>
            <p:ph idx="1" type="subTitle"/>
          </p:nvPr>
        </p:nvSpPr>
        <p:spPr>
          <a:xfrm>
            <a:off x="4004050" y="1511700"/>
            <a:ext cx="4284900" cy="26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 Ranga School, nestled in the heart of The Bay of Plenty, is a welcoming community of 7 teachers and around 150 - 160 students from Year 1 to 8. Situated just 15 km southeast of Te Puke, our school has been a central part of the local rural community since 1927, offering quality primary education.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Our experienced staff are dedicated to the academic success and holistic development of all students at Te Ranga School.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We have a thriving local curriculum which encompasses our bush classroom, local experiences, and rural elements such as our annual lamb and calf day.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183250" y="388351"/>
            <a:ext cx="3529025" cy="4755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 rotWithShape="1">
          <a:blip r:embed="rId3">
            <a:alphaModFix amt="29000"/>
          </a:blip>
          <a:srcRect b="66139" l="0" r="0" t="1336"/>
          <a:stretch/>
        </p:blipFill>
        <p:spPr>
          <a:xfrm>
            <a:off x="0" y="445025"/>
            <a:ext cx="9144001" cy="11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About Te Ranga School </a:t>
            </a:r>
            <a:endParaRPr sz="4000"/>
          </a:p>
        </p:txBody>
      </p:sp>
      <p:sp>
        <p:nvSpPr>
          <p:cNvPr id="218" name="Google Shape;218;p30"/>
          <p:cNvSpPr txBox="1"/>
          <p:nvPr>
            <p:ph idx="4" type="subTitle"/>
          </p:nvPr>
        </p:nvSpPr>
        <p:spPr>
          <a:xfrm>
            <a:off x="716550" y="1785500"/>
            <a:ext cx="27066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</a:t>
            </a:r>
            <a:endParaRPr/>
          </a:p>
        </p:txBody>
      </p:sp>
      <p:sp>
        <p:nvSpPr>
          <p:cNvPr id="219" name="Google Shape;219;p30"/>
          <p:cNvSpPr txBox="1"/>
          <p:nvPr>
            <p:ph idx="5" type="subTitle"/>
          </p:nvPr>
        </p:nvSpPr>
        <p:spPr>
          <a:xfrm>
            <a:off x="716554" y="2730488"/>
            <a:ext cx="27066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</a:t>
            </a:r>
            <a:endParaRPr/>
          </a:p>
        </p:txBody>
      </p:sp>
      <p:sp>
        <p:nvSpPr>
          <p:cNvPr id="220" name="Google Shape;220;p30"/>
          <p:cNvSpPr txBox="1"/>
          <p:nvPr>
            <p:ph idx="1" type="subTitle"/>
          </p:nvPr>
        </p:nvSpPr>
        <p:spPr>
          <a:xfrm>
            <a:off x="3423150" y="1662350"/>
            <a:ext cx="500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work in partnership with parents to challenge children to become confident, connected, actively involved, lifelong learners who are caring and responsible people.</a:t>
            </a:r>
            <a:endParaRPr/>
          </a:p>
        </p:txBody>
      </p:sp>
      <p:sp>
        <p:nvSpPr>
          <p:cNvPr id="221" name="Google Shape;221;p30"/>
          <p:cNvSpPr txBox="1"/>
          <p:nvPr>
            <p:ph idx="2" type="subTitle"/>
          </p:nvPr>
        </p:nvSpPr>
        <p:spPr>
          <a:xfrm>
            <a:off x="3423150" y="2668919"/>
            <a:ext cx="500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be a community-driven school dedicated to fostering academic achievement, holistic growth, and responsible citizenship.</a:t>
            </a:r>
            <a:endParaRPr/>
          </a:p>
        </p:txBody>
      </p:sp>
      <p:sp>
        <p:nvSpPr>
          <p:cNvPr id="222" name="Google Shape;222;p30"/>
          <p:cNvSpPr txBox="1"/>
          <p:nvPr>
            <p:ph idx="3" type="subTitle"/>
          </p:nvPr>
        </p:nvSpPr>
        <p:spPr>
          <a:xfrm>
            <a:off x="3423150" y="3675488"/>
            <a:ext cx="500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School of HEART.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Honesty, Excellence, Accountability, Respect &amp; Trust.</a:t>
            </a:r>
            <a:endParaRPr/>
          </a:p>
        </p:txBody>
      </p:sp>
      <p:sp>
        <p:nvSpPr>
          <p:cNvPr id="223" name="Google Shape;223;p30"/>
          <p:cNvSpPr txBox="1"/>
          <p:nvPr>
            <p:ph idx="6" type="subTitle"/>
          </p:nvPr>
        </p:nvSpPr>
        <p:spPr>
          <a:xfrm>
            <a:off x="716550" y="3675488"/>
            <a:ext cx="27045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Values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1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-523999"/>
            <a:ext cx="9144000" cy="619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 rotWithShape="1">
          <a:blip r:embed="rId4">
            <a:alphaModFix/>
          </a:blip>
          <a:srcRect b="0" l="0" r="0" t="13763"/>
          <a:stretch/>
        </p:blipFill>
        <p:spPr>
          <a:xfrm>
            <a:off x="1192350" y="577825"/>
            <a:ext cx="6759300" cy="4360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 txBox="1"/>
          <p:nvPr/>
        </p:nvSpPr>
        <p:spPr>
          <a:xfrm>
            <a:off x="3072000" y="-686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Strategic Goals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" name="Google Shape;235;p32"/>
          <p:cNvGraphicFramePr/>
          <p:nvPr/>
        </p:nvGraphicFramePr>
        <p:xfrm>
          <a:off x="46300" y="40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{AEBFA3A0-BAA3-4262-BA93-55FDACBD5B08}</a:tableStyleId>
              </a:tblPr>
              <a:tblGrid>
                <a:gridCol w="2241400"/>
                <a:gridCol w="916925"/>
                <a:gridCol w="866025"/>
                <a:gridCol w="1044300"/>
                <a:gridCol w="1825375"/>
                <a:gridCol w="2122550"/>
              </a:tblGrid>
              <a:tr h="463275">
                <a:tc grid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 u="sng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Identity/Tuakiri</a:t>
                      </a:r>
                      <a:endParaRPr b="1" sz="1000" u="sng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Instil the Te Ranga School values and develop a strong sense of identity</a:t>
                      </a:r>
                      <a:endParaRPr b="1" sz="10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rgbClr val="2E373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604100"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NELPS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1 - Learners at the centre 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2 - Barrier free access 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51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Action to be taken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 is responsible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Resourcing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Timeframe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Evidence of success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Annual report &amp; Variance statement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</a:tr>
              <a:tr h="73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Maori Achievement Collaborative to attend a  BOT meeting to discuss expectations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BOT &amp; Principal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 at BOT Meeting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Initial meeting completed with a follow up meeting planned. Robust conversations are had around this area and it’s importance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Complete a cultural review - Hautu with MAC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MAC &amp; BOT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BOT Time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Board of Trustees including staff representative and principal have completed the Hautu review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Unpack Te Reo Maori lessons on TKI site with staff in a staff meeting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Kahui Ako WST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 in staff meeting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Term 3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Staff have completed 5x lessons per term from the TKI site/resource created from TKI site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855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Review “Start the day the Te Reo way” with teachers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1. Observation of teacher currently practising this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2. MAC to come model this to teachers at each year level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Kahui Ako WST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Drew MAC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for coordination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MAC bookings with Drew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Templates  for possible starters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Term 1 Drew models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term 2, routine is established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Drew has come in and modelled this in each classroom.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Teacher are confidently calling the roll in Te Reo/greeting in Te Reo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Begin ‘onlinekapahaka’ lessons weekly with the whole school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Kahui Ako WST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$632.50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Begin in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Monday morning ‘whanaungatanga’ is established with hui and Reo/Waiata lessons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6" name="Google Shape;236;p32"/>
          <p:cNvPicPr preferRelativeResize="0"/>
          <p:nvPr/>
        </p:nvPicPr>
        <p:blipFill rotWithShape="1">
          <a:blip r:embed="rId3">
            <a:alphaModFix amt="36000"/>
          </a:blip>
          <a:srcRect b="75874" l="0" r="0" t="6471"/>
          <a:stretch/>
        </p:blipFill>
        <p:spPr>
          <a:xfrm>
            <a:off x="63725" y="510125"/>
            <a:ext cx="9016575" cy="6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" name="Google Shape;241;p33"/>
          <p:cNvGraphicFramePr/>
          <p:nvPr/>
        </p:nvGraphicFramePr>
        <p:xfrm>
          <a:off x="51250" y="63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{AEBFA3A0-BAA3-4262-BA93-55FDACBD5B08}</a:tableStyleId>
              </a:tblPr>
              <a:tblGrid>
                <a:gridCol w="2242950"/>
                <a:gridCol w="917575"/>
                <a:gridCol w="866625"/>
                <a:gridCol w="1045025"/>
                <a:gridCol w="1826675"/>
                <a:gridCol w="2124025"/>
              </a:tblGrid>
              <a:tr h="781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Create a cultural calendar of significant events in line with our school that can be celebrated throughout the year. Put these into the school calendar and plan appropriate celebrations around this.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 and Admin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 in the calendar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Created Prior to the start of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Events completed by end of Term 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Events are trialled this year and a PMI chart is created for each one to embed this for the future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70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Research in to PB4L and present to the BOT on the option of joining this scheme to create coherent and consistent positive behaviour management strategies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LSC, SMT and BOT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Time, surveys, Meetings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 to the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 and BOT will have made a decision as to whether to opt into this or not. Begin the process if we decide to opt in.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98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Review the Te Ranga School ‘HEART’ values &amp; consult with the community about their perspective on which values they believe should be taught/most relevant. Make steps to change these values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Time, surveys, Meetings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 to the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Staff and BOT have made a decision whether to change our current values, or stick with them and revamp the way that they are taught schoolwide and in class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70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Create a bank of visually appealing signs, notices, certificates etc that represent our school values so that we can begin the promotion of values within the school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Engage with a Graphic Designer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$1800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We will have create a bank of resource and designs that we can utilise for many different areas of school life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6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Review school mission statement and vision to assess its current relevance and how this is used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BOT Meeting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Term 3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Updates are created on website, school community and staff are all aware of what these are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6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 Ranga School vans are sign written so that they display a sense of pride and identity with our school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Graphic Designer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$2500-$6000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the School Year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New fleet of vans are fully signwritten with Te Ranga Logos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70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Implement a new procedure on school pack ups at the end of the day so that the school is left in a tidy state and students begin to take pride in their environment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Procedure doc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Meeting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 to start of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Each day after school the lost property and any rubbish is cleared and the grounds are in a presentable state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" name="Google Shape;246;p34"/>
          <p:cNvGraphicFramePr/>
          <p:nvPr/>
        </p:nvGraphicFramePr>
        <p:xfrm>
          <a:off x="61175" y="4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{AEBFA3A0-BAA3-4262-BA93-55FDACBD5B08}</a:tableStyleId>
              </a:tblPr>
              <a:tblGrid>
                <a:gridCol w="2243725"/>
                <a:gridCol w="917900"/>
                <a:gridCol w="883875"/>
                <a:gridCol w="1070875"/>
                <a:gridCol w="1784775"/>
                <a:gridCol w="2124750"/>
              </a:tblGrid>
              <a:tr h="499050">
                <a:tc grid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 u="sng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Learning/Ako</a:t>
                      </a:r>
                      <a:endParaRPr b="1" sz="1000" u="sng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Commitment to empower students with the tools, resources, and guidance necessary to achieve academic excellence</a:t>
                      </a:r>
                      <a:endParaRPr b="1" sz="10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rgbClr val="2E373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966900"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NELPS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1 - Learners at the centre 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2 - Barrier free access 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3 - Quality teaching and leadership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Objective 4 - Future of learning and work </a:t>
                      </a:r>
                      <a:endParaRPr sz="9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461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Action to be taken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 is responsible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Resourcing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Timeframe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Evidence of success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Annual report &amp; Variance statement</a:t>
                      </a:r>
                      <a:endParaRPr b="1" sz="10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</a:tr>
              <a:tr h="648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Undertake professional development for all teaching staff and principal in E-Asttle assessments (Reading, Writing and Maths)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MOE PLD provider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MOE funded PLD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Term 1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All staff have a good understanding of the test and are able to use online reports to inform practice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48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Undertake ongoing professional development in the New Zealand Curriculum Refresh as opportunities become available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 and SMT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Meeting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TOD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$1000 for facilitator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Ongoing as new curriculum areas are released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English and Math curriculum areas are being planned for in the UKD model as of 2024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910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Provide tailored professional development for individual teachers which will be followed up with in their professional growth cycles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$5000 PLD budget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PGC completed by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Through the professional growth cycle teachers have identified their own areas of development and are undertaking professional learning in this area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910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Update the teacher professional growth cycle, utilise time in staff meetings to review growth and implement coaching and mentoring sessions amongst teachers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Staff meeting time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PGC completed by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Teachers are self reflective in their practice and have made steps towards their self-identified goals - evidence found in PGC documents.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247" name="Google Shape;247;p34"/>
          <p:cNvPicPr preferRelativeResize="0"/>
          <p:nvPr/>
        </p:nvPicPr>
        <p:blipFill rotWithShape="1">
          <a:blip r:embed="rId3">
            <a:alphaModFix amt="36000"/>
          </a:blip>
          <a:srcRect b="72042" l="0" r="0" t="0"/>
          <a:stretch/>
        </p:blipFill>
        <p:spPr>
          <a:xfrm>
            <a:off x="61175" y="543475"/>
            <a:ext cx="8983900" cy="9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Google Shape;252;p35"/>
          <p:cNvGraphicFramePr/>
          <p:nvPr/>
        </p:nvGraphicFramePr>
        <p:xfrm>
          <a:off x="59675" y="42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{AEBFA3A0-BAA3-4262-BA93-55FDACBD5B08}</a:tableStyleId>
              </a:tblPr>
              <a:tblGrid>
                <a:gridCol w="2249525"/>
                <a:gridCol w="920275"/>
                <a:gridCol w="886175"/>
                <a:gridCol w="1073650"/>
                <a:gridCol w="1789400"/>
                <a:gridCol w="2130250"/>
              </a:tblGrid>
              <a:tr h="759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Continue to both observe and model Prime maths in every classroom, provide troubleshooting and track data regularly with the implementation of the ‘one year’ books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HOD Maths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HERO - Data tracking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We have successfully tracked data using HERO to see continued improvement in mathematics results using the Pr1me system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Prioritise science as an area for growth in teachers. Students in Kahikatea and Totara are to compete in the science fair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Classroom time - Budget for resources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End of Term 3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Science fair has been completed by students in the school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Prioritise small group sessions in writing with an emphasis on differentiated learning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Call back day meeting time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the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Writing results accelerated, more students making more than 12 months progress in a year.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Implement the  iDeal subscription  schoolwide as our phonics and spelling focus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$1800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 to start of school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Student spelling results are greater than the previous year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32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Assessments to be completed end of Term 2 and Term 4 with a thorough analysis by SMT using HERO data tracking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Training in staff meeting for assessment in Hero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 are fully educated on the data tracking capabilities of HERO, are able to share this with wider staff for analysis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32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Undertake school wide professional development in ‘Assessment for learning’ through evaluative associates (MOE funded PLD)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SMT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MOE funded PLD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2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All staff have completed training in AFL and this is evident in their practice through PGC observations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376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Teacher Aids to be upskilled in areas of assessment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SENCO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Support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Release for SENCO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term 1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TA’s have used their funds for professional learning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632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Progressions in core curriculum areas to be revamped and uploaded to HERO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 to start of school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Reading, Writing and Maths progressions are on HERO and parents can see their child's progress 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  <a:tr h="50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HERO to be used as the formal twice yearly written reporting tool for Te Ranga School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Principal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Teaching staff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By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Reports are online and visible on HERO, completed twice by the end of 2024</a:t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age Green Palette Portfolio by Slidesgo">
  <a:themeElements>
    <a:clrScheme name="Simple Light">
      <a:dk1>
        <a:srgbClr val="FFFFFF"/>
      </a:dk1>
      <a:lt1>
        <a:srgbClr val="485A4E"/>
      </a:lt1>
      <a:dk2>
        <a:srgbClr val="39734D"/>
      </a:dk2>
      <a:lt2>
        <a:srgbClr val="53A66F"/>
      </a:lt2>
      <a:accent1>
        <a:srgbClr val="85A690"/>
      </a:accent1>
      <a:accent2>
        <a:srgbClr val="C2F2D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